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Museo Sans Cyrl 300"/>
        <a:ea typeface="Museo Sans Cyrl 300"/>
        <a:cs typeface="Museo Sans Cyrl 300"/>
        <a:sym typeface="Museo Sans Cyrl 300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Museo Sans Cyrl 300"/>
        <a:ea typeface="Museo Sans Cyrl 300"/>
        <a:cs typeface="Museo Sans Cyrl 300"/>
        <a:sym typeface="Museo Sans Cyrl 300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Museo Sans Cyrl 300"/>
        <a:ea typeface="Museo Sans Cyrl 300"/>
        <a:cs typeface="Museo Sans Cyrl 300"/>
        <a:sym typeface="Museo Sans Cyrl 300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Museo Sans Cyrl 300"/>
        <a:ea typeface="Museo Sans Cyrl 300"/>
        <a:cs typeface="Museo Sans Cyrl 300"/>
        <a:sym typeface="Museo Sans Cyrl 300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Museo Sans Cyrl 300"/>
        <a:ea typeface="Museo Sans Cyrl 300"/>
        <a:cs typeface="Museo Sans Cyrl 300"/>
        <a:sym typeface="Museo Sans Cyrl 300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Museo Sans Cyrl 300"/>
        <a:ea typeface="Museo Sans Cyrl 300"/>
        <a:cs typeface="Museo Sans Cyrl 300"/>
        <a:sym typeface="Museo Sans Cyrl 300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Museo Sans Cyrl 300"/>
        <a:ea typeface="Museo Sans Cyrl 300"/>
        <a:cs typeface="Museo Sans Cyrl 300"/>
        <a:sym typeface="Museo Sans Cyrl 300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Museo Sans Cyrl 300"/>
        <a:ea typeface="Museo Sans Cyrl 300"/>
        <a:cs typeface="Museo Sans Cyrl 300"/>
        <a:sym typeface="Museo Sans Cyrl 300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Museo Sans Cyrl 300"/>
        <a:ea typeface="Museo Sans Cyrl 300"/>
        <a:cs typeface="Museo Sans Cyrl 300"/>
        <a:sym typeface="Museo Sans Cyrl 30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Museo Sans Cyrl 300"/>
          <a:ea typeface="Museo Sans Cyrl 300"/>
          <a:cs typeface="Museo Sans Cyrl 300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Museo Sans Cyrl 300"/>
          <a:ea typeface="Museo Sans Cyrl 300"/>
          <a:cs typeface="Museo Sans Cyrl 300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Museo Sans Cyrl 300"/>
          <a:ea typeface="Museo Sans Cyrl 300"/>
          <a:cs typeface="Museo Sans Cyrl 300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Museo Sans Cyrl 300"/>
          <a:ea typeface="Museo Sans Cyrl 300"/>
          <a:cs typeface="Museo Sans Cyrl 300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Museo Sans Cyrl 300"/>
          <a:ea typeface="Museo Sans Cyrl 300"/>
          <a:cs typeface="Museo Sans Cyrl 300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Museo Sans Cyrl 300"/>
          <a:ea typeface="Museo Sans Cyrl 300"/>
          <a:cs typeface="Museo Sans Cyrl 300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Museo Sans Cyrl 300"/>
          <a:ea typeface="Museo Sans Cyrl 300"/>
          <a:cs typeface="Museo Sans Cyrl 300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Museo Sans Cyrl 300"/>
          <a:ea typeface="Museo Sans Cyrl 300"/>
          <a:cs typeface="Museo Sans Cyrl 300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Museo Sans Cyrl 300"/>
          <a:ea typeface="Museo Sans Cyrl 300"/>
          <a:cs typeface="Museo Sans Cyrl 300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Museo Sans Cyrl 300"/>
          <a:ea typeface="Museo Sans Cyrl 300"/>
          <a:cs typeface="Museo Sans Cyrl 300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Museo Sans Cyrl 300"/>
          <a:ea typeface="Museo Sans Cyrl 300"/>
          <a:cs typeface="Museo Sans Cyrl 300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Museo Sans Cyrl 300"/>
          <a:ea typeface="Museo Sans Cyrl 300"/>
          <a:cs typeface="Museo Sans Cyrl 300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Museo Sans Cyrl 300"/>
          <a:ea typeface="Museo Sans Cyrl 300"/>
          <a:cs typeface="Museo Sans Cyrl 300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Museo Sans Cyrl 300"/>
          <a:ea typeface="Museo Sans Cyrl 300"/>
          <a:cs typeface="Museo Sans Cyrl 300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Museo Sans Cyrl 300"/>
          <a:ea typeface="Museo Sans Cyrl 300"/>
          <a:cs typeface="Museo Sans Cyrl 300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Museo Sans Cyrl 300"/>
          <a:ea typeface="Museo Sans Cyrl 300"/>
          <a:cs typeface="Museo Sans Cyrl 300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Museo Sans Cyrl 300"/>
          <a:ea typeface="Museo Sans Cyrl 300"/>
          <a:cs typeface="Museo Sans Cyrl 300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Museo Sans Cyrl 300"/>
          <a:ea typeface="Museo Sans Cyrl 300"/>
          <a:cs typeface="Museo Sans Cyrl 300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Museo Sans Cyrl 300"/>
          <a:ea typeface="Museo Sans Cyrl 300"/>
          <a:cs typeface="Museo Sans Cyrl 300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Museo Sans Cyrl 300"/>
          <a:ea typeface="Museo Sans Cyrl 300"/>
          <a:cs typeface="Museo Sans Cyrl 300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Museo Sans Cyrl 300"/>
          <a:ea typeface="Museo Sans Cyrl 300"/>
          <a:cs typeface="Museo Sans Cyrl 300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Museo Sans Cyrl 300"/>
          <a:ea typeface="Museo Sans Cyrl 300"/>
          <a:cs typeface="Museo Sans Cyrl 300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Museo Sans Cyrl 300"/>
          <a:ea typeface="Museo Sans Cyrl 300"/>
          <a:cs typeface="Museo Sans Cyrl 300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Museo Sans Cyrl 300"/>
          <a:ea typeface="Museo Sans Cyrl 300"/>
          <a:cs typeface="Museo Sans Cyrl 300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Shape 39"/>
          <p:cNvSpPr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Shape 83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40000">
              <a:srgbClr val="FEFEFE"/>
            </a:gs>
            <a:gs pos="100000">
              <a:srgbClr val="7B7B7B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413144" y="6404292"/>
            <a:ext cx="273657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Museo Sans Cyrl 700"/>
          <a:ea typeface="Museo Sans Cyrl 700"/>
          <a:cs typeface="Museo Sans Cyrl 700"/>
          <a:sym typeface="Museo Sans Cyrl 700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Museo Sans Cyrl 700"/>
          <a:ea typeface="Museo Sans Cyrl 700"/>
          <a:cs typeface="Museo Sans Cyrl 700"/>
          <a:sym typeface="Museo Sans Cyrl 700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Museo Sans Cyrl 700"/>
          <a:ea typeface="Museo Sans Cyrl 700"/>
          <a:cs typeface="Museo Sans Cyrl 700"/>
          <a:sym typeface="Museo Sans Cyrl 700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Museo Sans Cyrl 700"/>
          <a:ea typeface="Museo Sans Cyrl 700"/>
          <a:cs typeface="Museo Sans Cyrl 700"/>
          <a:sym typeface="Museo Sans Cyrl 700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Museo Sans Cyrl 700"/>
          <a:ea typeface="Museo Sans Cyrl 700"/>
          <a:cs typeface="Museo Sans Cyrl 700"/>
          <a:sym typeface="Museo Sans Cyrl 700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Museo Sans Cyrl 700"/>
          <a:ea typeface="Museo Sans Cyrl 700"/>
          <a:cs typeface="Museo Sans Cyrl 700"/>
          <a:sym typeface="Museo Sans Cyrl 700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Museo Sans Cyrl 700"/>
          <a:ea typeface="Museo Sans Cyrl 700"/>
          <a:cs typeface="Museo Sans Cyrl 700"/>
          <a:sym typeface="Museo Sans Cyrl 700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Museo Sans Cyrl 700"/>
          <a:ea typeface="Museo Sans Cyrl 700"/>
          <a:cs typeface="Museo Sans Cyrl 700"/>
          <a:sym typeface="Museo Sans Cyrl 700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Museo Sans Cyrl 700"/>
          <a:ea typeface="Museo Sans Cyrl 700"/>
          <a:cs typeface="Museo Sans Cyrl 700"/>
          <a:sym typeface="Museo Sans Cyrl 700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Museo Sans Cyrl 300"/>
          <a:ea typeface="Museo Sans Cyrl 300"/>
          <a:cs typeface="Museo Sans Cyrl 300"/>
          <a:sym typeface="Museo Sans Cyrl 300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Museo Sans Cyrl 300"/>
          <a:ea typeface="Museo Sans Cyrl 300"/>
          <a:cs typeface="Museo Sans Cyrl 300"/>
          <a:sym typeface="Museo Sans Cyrl 300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Museo Sans Cyrl 300"/>
          <a:ea typeface="Museo Sans Cyrl 300"/>
          <a:cs typeface="Museo Sans Cyrl 300"/>
          <a:sym typeface="Museo Sans Cyrl 300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Museo Sans Cyrl 300"/>
          <a:ea typeface="Museo Sans Cyrl 300"/>
          <a:cs typeface="Museo Sans Cyrl 300"/>
          <a:sym typeface="Museo Sans Cyrl 300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Museo Sans Cyrl 300"/>
          <a:ea typeface="Museo Sans Cyrl 300"/>
          <a:cs typeface="Museo Sans Cyrl 300"/>
          <a:sym typeface="Museo Sans Cyrl 300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Museo Sans Cyrl 300"/>
          <a:ea typeface="Museo Sans Cyrl 300"/>
          <a:cs typeface="Museo Sans Cyrl 300"/>
          <a:sym typeface="Museo Sans Cyrl 300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Museo Sans Cyrl 300"/>
          <a:ea typeface="Museo Sans Cyrl 300"/>
          <a:cs typeface="Museo Sans Cyrl 300"/>
          <a:sym typeface="Museo Sans Cyrl 300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Museo Sans Cyrl 300"/>
          <a:ea typeface="Museo Sans Cyrl 300"/>
          <a:cs typeface="Museo Sans Cyrl 300"/>
          <a:sym typeface="Museo Sans Cyrl 300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Museo Sans Cyrl 300"/>
          <a:ea typeface="Museo Sans Cyrl 300"/>
          <a:cs typeface="Museo Sans Cyrl 300"/>
          <a:sym typeface="Museo Sans Cyrl 300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useo Sans Cyrl 300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useo Sans Cyrl 300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useo Sans Cyrl 300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useo Sans Cyrl 300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useo Sans Cyrl 300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useo Sans Cyrl 300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useo Sans Cyrl 300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useo Sans Cyrl 300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useo Sans Cyrl 300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-193041" y="2628900"/>
            <a:ext cx="9235442" cy="828040"/>
          </a:xfrm>
          <a:prstGeom prst="rect">
            <a:avLst/>
          </a:prstGeom>
          <a:ln w="12700">
            <a:miter lim="400000"/>
          </a:ln>
          <a:effectLst>
            <a:reflection blurRad="0" stA="100000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800">
                <a:solidFill>
                  <a:srgbClr val="FFFFFF"/>
                </a:solidFill>
                <a:latin typeface="Museo Sans Cyrl 700"/>
                <a:ea typeface="Museo Sans Cyrl 700"/>
                <a:cs typeface="Museo Sans Cyrl 700"/>
                <a:sym typeface="Museo Sans Cyrl 700"/>
              </a:defRPr>
            </a:lvl1pPr>
          </a:lstStyle>
          <a:p>
            <a:pPr/>
            <a:r>
              <a:t>Marketing Quick Facts</a:t>
            </a:r>
          </a:p>
        </p:txBody>
      </p:sp>
      <p:pic>
        <p:nvPicPr>
          <p:cNvPr id="113" name="digitaljetstreamlogovector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305417" y="958844"/>
            <a:ext cx="8128001" cy="1193801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Shape 114"/>
          <p:cNvSpPr/>
          <p:nvPr/>
        </p:nvSpPr>
        <p:spPr>
          <a:xfrm>
            <a:off x="132005" y="6342379"/>
            <a:ext cx="8879990" cy="380366"/>
          </a:xfrm>
          <a:prstGeom prst="rect">
            <a:avLst/>
          </a:prstGeom>
          <a:gradFill>
            <a:gsLst>
              <a:gs pos="0">
                <a:srgbClr val="C96D20"/>
              </a:gs>
              <a:gs pos="80000">
                <a:srgbClr val="FF9034"/>
              </a:gs>
              <a:gs pos="100000">
                <a:srgbClr val="FF9035"/>
              </a:gs>
            </a:gsLst>
            <a:lin ang="16200000"/>
          </a:gradFill>
          <a:ln>
            <a:solidFill>
              <a:srgbClr val="4A7EBB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Prepared For: Follow Black Dollars / Mrs. Nichol Jennings-Goodman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title"/>
          </p:nvPr>
        </p:nvSpPr>
        <p:spPr>
          <a:xfrm>
            <a:off x="0" y="274320"/>
            <a:ext cx="9144000" cy="1143001"/>
          </a:xfrm>
          <a:prstGeom prst="rect">
            <a:avLst/>
          </a:prstGeom>
          <a:gradFill>
            <a:gsLst>
              <a:gs pos="0">
                <a:srgbClr val="C96D20"/>
              </a:gs>
              <a:gs pos="80000">
                <a:srgbClr val="FF9034"/>
              </a:gs>
              <a:gs pos="100000">
                <a:srgbClr val="FF9035"/>
              </a:gs>
            </a:gsLst>
            <a:lin ang="16200000"/>
          </a:gradFill>
          <a:ln w="9525">
            <a:solidFill>
              <a:srgbClr val="4A7EBB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/>
          <a:lstStyle>
            <a:lvl1pPr algn="l">
              <a:defRPr sz="1800">
                <a:solidFill>
                  <a:srgbClr val="FFFFFF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lvl1pPr>
          </a:lstStyle>
          <a:p>
            <a:pPr/>
            <a:r>
              <a:t>General Marketing &amp; Consumer Facts</a:t>
            </a:r>
          </a:p>
        </p:txBody>
      </p:sp>
      <p:sp>
        <p:nvSpPr>
          <p:cNvPr id="117" name="Shape 117"/>
          <p:cNvSpPr/>
          <p:nvPr>
            <p:ph type="body" idx="1"/>
          </p:nvPr>
        </p:nvSpPr>
        <p:spPr>
          <a:xfrm>
            <a:off x="0" y="1460500"/>
            <a:ext cx="9144000" cy="4114800"/>
          </a:xfrm>
          <a:prstGeom prst="rect">
            <a:avLst/>
          </a:prstGeom>
        </p:spPr>
        <p:txBody>
          <a:bodyPr numCol="2" spcCol="38100"/>
          <a:lstStyle/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The average US middle class income in 2015 was approximately $64,000.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In Q4 of 2015, consumers were spending 34.9% of their income on Goods (21.7% on nondurable goods- groceries, clothing, gas, etc.; 13.2% on durable goods- automobiles, furniture, electronics, etc.).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An average US household spends $3,997 a year on groceries. 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Average American consumers spend $2,787 on food away from home (i.e. restaurants or food not purchased from a grocery store), a 6.2% increase from 2013. 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Average American consumers spend $2,728 on Entertainment, a 9.9% increase from 2013.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For US consumers in February 2016, spending is up $3/day on things like restaurants, gas stations, stores or online (discretionary money only) since the start of the year.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Desktop online holiday sales were close to $56.4 billion in 2015. This was up 6% from 2014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In 2014, American consumers reported they would spend 54% of their income on electronics.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More than 1 in 10 American consumers report that they will never give up their caffeine habits and that it would be the last thing they would cut back on.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Mintel forecasts an increase of almost 27% for dining out from 2014-2019. 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US consumers are, on average, spending $1,786 on apparel and clothing; an 11.3% increase from 2013.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In 2015 Facebook reported that they have over 1.44 billion monthly active users, out of those 1.25 billion are mobile users.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The microblogging service, Twitter, reported 305 million monthly active users in 2015.</a:t>
            </a:r>
          </a:p>
        </p:txBody>
      </p:sp>
      <p:pic>
        <p:nvPicPr>
          <p:cNvPr id="118" name="digitaljetstreamlogovect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45549" y="5936517"/>
            <a:ext cx="4631030" cy="6801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title"/>
          </p:nvPr>
        </p:nvSpPr>
        <p:spPr>
          <a:xfrm>
            <a:off x="0" y="274638"/>
            <a:ext cx="9144000" cy="1143001"/>
          </a:xfrm>
          <a:prstGeom prst="rect">
            <a:avLst/>
          </a:prstGeom>
          <a:gradFill>
            <a:gsLst>
              <a:gs pos="0">
                <a:srgbClr val="C96D20"/>
              </a:gs>
              <a:gs pos="80000">
                <a:srgbClr val="FF9034"/>
              </a:gs>
              <a:gs pos="100000">
                <a:srgbClr val="FF9035"/>
              </a:gs>
            </a:gsLst>
            <a:lin ang="16200000"/>
          </a:gradFill>
          <a:ln w="9525">
            <a:solidFill>
              <a:srgbClr val="4A7EBB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/>
          <a:lstStyle>
            <a:lvl1pPr algn="l">
              <a:defRPr sz="1800">
                <a:solidFill>
                  <a:srgbClr val="FFFFFF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lvl1pPr>
          </a:lstStyle>
          <a:p>
            <a:pPr/>
            <a:r>
              <a:t>SMS Marketing Facts</a:t>
            </a:r>
          </a:p>
        </p:txBody>
      </p:sp>
      <p:sp>
        <p:nvSpPr>
          <p:cNvPr id="121" name="Shape 121"/>
          <p:cNvSpPr/>
          <p:nvPr>
            <p:ph type="body" idx="1"/>
          </p:nvPr>
        </p:nvSpPr>
        <p:spPr>
          <a:xfrm>
            <a:off x="0" y="1828800"/>
            <a:ext cx="9144000" cy="4114800"/>
          </a:xfrm>
          <a:prstGeom prst="rect">
            <a:avLst/>
          </a:prstGeom>
        </p:spPr>
        <p:txBody>
          <a:bodyPr numCol="2" spcCol="38100"/>
          <a:lstStyle/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Companies who properly employ SMS marketing messages can successfully reach 95% of mobile users.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SMS campaigns have a performance rate that is seven times greater than email.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90% of SMS loyalty club members report having benefited from the service.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75% of all mobile phones are capable of receiving SMS communication.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The current open rate of text messages is at 98% while email is only at 20%.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Over 90% of all text messages are read in less than three minutes.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Leads who receive SMS messages related to the transaction are 40% more likely to convert than those who don’t receive texts.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Approximately 25% of all marketers are now implementing SMS strategies.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44% of consumers prefer information about a product or service via text message versus other communication channels.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 About 70% of employees prefer that their company use SMS to communicate with staff as well as customers.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20% of financial organizations use SMS to provide business continuity.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Over 80% of mobile phone users report that they use SMS communication for business.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Over 33% of professionals claim they can’t wait ten minutes before responding to a text message.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One out of every five consumers will prefer a text message to a phone call.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The average person will take 90 minutes to respond to an email, but they will only take 90 seconds to respond to a text message.</a:t>
            </a:r>
          </a:p>
        </p:txBody>
      </p:sp>
      <p:pic>
        <p:nvPicPr>
          <p:cNvPr id="122" name="digitaljetstreamlogovect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45549" y="5936517"/>
            <a:ext cx="4631030" cy="6801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title"/>
          </p:nvPr>
        </p:nvSpPr>
        <p:spPr>
          <a:xfrm>
            <a:off x="0" y="274638"/>
            <a:ext cx="9144000" cy="1143001"/>
          </a:xfrm>
          <a:prstGeom prst="rect">
            <a:avLst/>
          </a:prstGeom>
          <a:gradFill>
            <a:gsLst>
              <a:gs pos="0">
                <a:srgbClr val="C96D20"/>
              </a:gs>
              <a:gs pos="80000">
                <a:srgbClr val="FF9034"/>
              </a:gs>
              <a:gs pos="100000">
                <a:srgbClr val="FF9035"/>
              </a:gs>
            </a:gsLst>
            <a:lin ang="16200000"/>
          </a:gradFill>
          <a:ln w="9525">
            <a:solidFill>
              <a:srgbClr val="4A7EBB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/>
          <a:lstStyle>
            <a:lvl1pPr algn="l">
              <a:defRPr sz="1800">
                <a:solidFill>
                  <a:srgbClr val="FFFFFF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lvl1pPr>
          </a:lstStyle>
          <a:p>
            <a:pPr/>
            <a:r>
              <a:t>Mobile Marketing Facts</a:t>
            </a:r>
          </a:p>
        </p:txBody>
      </p:sp>
      <p:sp>
        <p:nvSpPr>
          <p:cNvPr id="125" name="Shape 125"/>
          <p:cNvSpPr/>
          <p:nvPr>
            <p:ph type="body" idx="1"/>
          </p:nvPr>
        </p:nvSpPr>
        <p:spPr>
          <a:xfrm>
            <a:off x="0" y="1828800"/>
            <a:ext cx="9144000" cy="4114800"/>
          </a:xfrm>
          <a:prstGeom prst="rect">
            <a:avLst/>
          </a:prstGeom>
        </p:spPr>
        <p:txBody>
          <a:bodyPr numCol="2" spcCol="38100"/>
          <a:lstStyle/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Approximately 60% of the average marketer’s time is spent on digital strategy, including mobile..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Studies show that about 65% percent of Americans check their mobile device as soon as they wake up.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Over 80% of teenagers between ages 13 and 17 use a smartphone..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There are more people own a mobile phone than use a toothbrush..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Over 50% of mobile searches result in actual sales.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Mobile coupons are ten times more likely to be used than print coupons.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Americans spend an average of 2.8 hours per day accessing digital media on a mobile device.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Approximately 91% of adult smartphone users keep their device within arm’s reach at all times.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44% of consumers prefer information about a product or service via text message versus other communication channels.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 A mobile optimized websites receive higher search rankings on Google.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Approximately 80% of consumers own and use a mobile device.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Over 68% of businesses have somehow implemented mobile marketing tactics..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70% of a customer’s interaction with a brand is done via mobile.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Mobile marketing is projected to be a $46 Billion industry by 2019.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Over half of consumers report that they won’t recommend a website that isn’t mobile optimized..</a:t>
            </a:r>
          </a:p>
        </p:txBody>
      </p:sp>
      <p:pic>
        <p:nvPicPr>
          <p:cNvPr id="126" name="digitaljetstreamlogovect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45549" y="5936517"/>
            <a:ext cx="4631030" cy="6801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title"/>
          </p:nvPr>
        </p:nvSpPr>
        <p:spPr>
          <a:xfrm>
            <a:off x="0" y="274638"/>
            <a:ext cx="9144000" cy="1143001"/>
          </a:xfrm>
          <a:prstGeom prst="rect">
            <a:avLst/>
          </a:prstGeom>
          <a:gradFill>
            <a:gsLst>
              <a:gs pos="0">
                <a:srgbClr val="C96D20"/>
              </a:gs>
              <a:gs pos="80000">
                <a:srgbClr val="FF9034"/>
              </a:gs>
              <a:gs pos="100000">
                <a:srgbClr val="FF9035"/>
              </a:gs>
            </a:gsLst>
            <a:lin ang="16200000"/>
          </a:gradFill>
          <a:ln w="9525">
            <a:solidFill>
              <a:srgbClr val="4A7EBB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/>
          <a:lstStyle>
            <a:lvl1pPr algn="l">
              <a:defRPr sz="1800">
                <a:solidFill>
                  <a:srgbClr val="FFFFFF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lvl1pPr>
          </a:lstStyle>
          <a:p>
            <a:pPr/>
            <a:r>
              <a:t>SMS Coupon Facts</a:t>
            </a:r>
          </a:p>
        </p:txBody>
      </p:sp>
      <p:sp>
        <p:nvSpPr>
          <p:cNvPr id="129" name="Shape 129"/>
          <p:cNvSpPr/>
          <p:nvPr>
            <p:ph type="body" idx="1"/>
          </p:nvPr>
        </p:nvSpPr>
        <p:spPr>
          <a:xfrm>
            <a:off x="-1" y="1828800"/>
            <a:ext cx="9144001" cy="4114800"/>
          </a:xfrm>
          <a:prstGeom prst="rect">
            <a:avLst/>
          </a:prstGeom>
        </p:spPr>
        <p:txBody>
          <a:bodyPr numCol="2"/>
          <a:lstStyle/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82% of consumers say digital coupons are a convenient option compared to printed coupons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US adults who redeem digital coupons will be up 7.6% in 2015 to 121.3 million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30.9% of retailers said a percentage discount was the most effective customer incentive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45% would like to receive in-store coupons from their favorite brands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47.1 million people redeemed a coupon obtained from an app, mobile internet, QR code, or SMS on a tablet in 2013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Redeemable SMS coupons are redeemed at a rate of 8%-16% - compared to 2.7% for email coupons.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About 50% of US consumers make a direct purchase after receiving a discount coupon from a business. 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SMS coupons have redemption rates 10x higher than their printed counterparts.44% of consumers prefer information about a product or service via text message versus other communication channels.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When asked why they would scan a QR code, 87 percent of smartphone users said it was to access a coupon, discount or deal. Approximately 80% of consumers own and use a mobile device.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It is estimated that there will be around 104 million mobile coupon users in 2016 (about a 70% increase from 2013). 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90% of mobile coupons are redeemed within 3 days of the consumer receiving it. </a:t>
            </a:r>
          </a:p>
          <a:p>
            <a:pPr>
              <a:spcBef>
                <a:spcPts val="300"/>
              </a:spcBef>
              <a:buClr>
                <a:srgbClr val="B92327"/>
              </a:buClr>
              <a:buFontTx/>
              <a:buAutoNum type="arabicParenR" startAt="1"/>
              <a:defRPr sz="1300">
                <a:solidFill>
                  <a:srgbClr val="4C4C4C"/>
                </a:solidFill>
              </a:defRPr>
            </a:pPr>
            <a:r>
              <a:t>49% of US smartphone owners have used a mobile coupon on their devices. </a:t>
            </a:r>
          </a:p>
        </p:txBody>
      </p:sp>
      <p:pic>
        <p:nvPicPr>
          <p:cNvPr id="130" name="digitaljetstreamlogovect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45549" y="5936517"/>
            <a:ext cx="4631030" cy="6801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title"/>
          </p:nvPr>
        </p:nvSpPr>
        <p:spPr>
          <a:xfrm>
            <a:off x="0" y="274638"/>
            <a:ext cx="9144000" cy="914401"/>
          </a:xfrm>
          <a:prstGeom prst="rect">
            <a:avLst/>
          </a:prstGeom>
          <a:gradFill>
            <a:gsLst>
              <a:gs pos="0">
                <a:srgbClr val="C96D20"/>
              </a:gs>
              <a:gs pos="80000">
                <a:srgbClr val="FF9034"/>
              </a:gs>
              <a:gs pos="100000">
                <a:srgbClr val="FF9035"/>
              </a:gs>
            </a:gsLst>
            <a:lin ang="16200000"/>
          </a:gradFill>
          <a:ln w="9525">
            <a:solidFill>
              <a:srgbClr val="4A7EBB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/>
          <a:lstStyle>
            <a:lvl1pPr algn="l">
              <a:defRPr sz="1800">
                <a:solidFill>
                  <a:srgbClr val="FFFFFF"/>
                </a:solidFill>
                <a:latin typeface="Museo Sans Cyrl 300"/>
                <a:ea typeface="Museo Sans Cyrl 300"/>
                <a:cs typeface="Museo Sans Cyrl 300"/>
                <a:sym typeface="Museo Sans Cyrl 300"/>
              </a:defRPr>
            </a:lvl1pPr>
          </a:lstStyle>
          <a:p>
            <a:pPr/>
            <a:r>
              <a:t>‘</a:t>
            </a:r>
          </a:p>
        </p:txBody>
      </p:sp>
      <p:sp>
        <p:nvSpPr>
          <p:cNvPr id="133" name="Shape 133"/>
          <p:cNvSpPr/>
          <p:nvPr>
            <p:ph type="body" idx="1"/>
          </p:nvPr>
        </p:nvSpPr>
        <p:spPr>
          <a:xfrm>
            <a:off x="-1" y="1219200"/>
            <a:ext cx="9144001" cy="5181600"/>
          </a:xfrm>
          <a:prstGeom prst="rect">
            <a:avLst/>
          </a:prstGeom>
        </p:spPr>
        <p:txBody>
          <a:bodyPr numCol="2"/>
          <a:lstStyle/>
          <a:p>
            <a:pPr marL="0" indent="0" algn="ctr" defTabSz="896111">
              <a:spcBef>
                <a:spcPts val="100"/>
              </a:spcBef>
              <a:buSzTx/>
              <a:buNone/>
              <a:defRPr b="1" sz="784">
                <a:solidFill>
                  <a:srgbClr val="4C4C4C"/>
                </a:solidFill>
              </a:defRPr>
            </a:pPr>
            <a:r>
              <a:t>General Marketing &amp; Consumer Facts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http://www.npr.org/sections/money/2015/03/19/394057221/how-much-or-little-the-middle-class-makes-in-30-u-s-cities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http://www.bls.gov/news.release/cesan.nr0.htm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http://www.bls.gov/news.release/cesan.nr0.htmhttp://finance.yahoo.com/news/here-s-what-americans-are-really-spending-money-on-183425173.html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http://useconomy.about.com/od/glossary/g/consumer-spending-trends.htm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http://www.consumerreports.org/cro/magazine/2014/11/how-america-shops-now/index.htm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http://www.consumerreports.org/cro/magazine/2014/11/how-america-shops-now/index.htm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http://www.mintel.com/press-centre/social-and-lifestyle/america-is-back-to-pre-recession-spending-habits-of-save-less-and-spend-more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http://www.gallup.com/poll/189776/consumer-spending-slightly-february.aspx?g_source=position1&amp;g_medium=related&amp;g_campaign=tiles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http://www.bls.gov/cex/home.htmhttp://www.bls.gov/news.release/cesan.nr0.htm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http://www.fool.com/investing/general/2015/03/07/the-average-american-spends-this-much-on-groceries.aspx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http://www.comscore.com/Insights/Press-Releases/2016/1/Final-2015-Desktop-Online-Holiday-Sales-Reach-56-Billion-Up-6-Percent-vs-Year-Ago</a:t>
            </a:r>
          </a:p>
          <a:p>
            <a:pPr marL="0" indent="0" defTabSz="896111">
              <a:buSzTx/>
              <a:buNone/>
              <a:defRPr sz="784">
                <a:solidFill>
                  <a:srgbClr val="4C4C4C"/>
                </a:solidFill>
              </a:defRPr>
            </a:pPr>
          </a:p>
          <a:p>
            <a:pPr marL="0" indent="0" algn="ctr" defTabSz="896111">
              <a:spcBef>
                <a:spcPts val="100"/>
              </a:spcBef>
              <a:buSzTx/>
              <a:buNone/>
              <a:defRPr b="1" sz="784">
                <a:solidFill>
                  <a:srgbClr val="4C4C4C"/>
                </a:solidFill>
              </a:defRPr>
            </a:pPr>
            <a:r>
              <a:t>Mobile Marketing Facts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http://www.cmocouncil.org/facts-stats-categories.php?category=internet-marketing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http://www.cmocouncil.org/facts-stats-categories.php?category=mobile-marketing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http://www.forbes.com/sites/cherylsnappconner/2013/11/12/fifty-essential-mobile-marketing-facts/#5c6473177b7e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http://gomobilebook.com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http://www.smartinsights.com/mobile-marketing/mobile-marketing-analytics/mobile-marketing-statistics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http://www.bloggersideas.com/mobile-marketing-facts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http://www.ninjalinkbuilding.com/mobile/15-amazing-sms-marketing-facts-and-stats</a:t>
            </a:r>
          </a:p>
          <a:p>
            <a:pPr marL="0" indent="0" defTabSz="896111">
              <a:buSzTx/>
              <a:buNone/>
              <a:defRPr sz="784">
                <a:solidFill>
                  <a:srgbClr val="4C4C4C"/>
                </a:solidFill>
              </a:defRPr>
            </a:pPr>
          </a:p>
          <a:p>
            <a:pPr marL="0" indent="0" algn="ctr" defTabSz="896111">
              <a:spcBef>
                <a:spcPts val="100"/>
              </a:spcBef>
              <a:buSzTx/>
              <a:buNone/>
              <a:defRPr b="1" sz="784">
                <a:solidFill>
                  <a:srgbClr val="4C4C4C"/>
                </a:solidFill>
              </a:defRPr>
            </a:pPr>
            <a:r>
              <a:t>SMS Marketing Facts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http://www.forbes.com/sites/cherylsnappconner/2013/11/12/fifty-essential-mobile-marketing-facts/#5c6473177b7e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http://www.ninjalinkbuilding.com/mobile/15-amazing-sms-marketing-facts-and-stats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http://mobilemarketingwatch.com/sms-marketing-wallops-email-with-98-open-rate-and-only-1-spam-43866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http://connectmogul.com/2013/03/texting-statistics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http://pages.velocify.com/rs/leads360/images/Text-Messaging-for-Better-Sales-Conversion.pdf?mkt_tok=3RkMMJWWfF9wsRonuKvBZKXonjHpfsX97uouXa%2Bg38431UFwdcjKPmjr1YIHTcZ0aPyQAgobGp5I5FENSLLYWKpst6cJWA%3D%3D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http://www.exacttarget.com/blog/we-surveyed-5000-marketers-heres-what-they-said-about-marketing-in-2015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http://www.mosio.com/mobileanswers/the-competitive-advantages-of-mobile-text-messaging-stats-facts-and-figures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https://www.callfire.com/blog/2014/01/06/businesses-communicate-internally-with-sms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http://www.loyalty360.org/loyalty-management/article/Mobile-Customer-Engagement-Top-of-Mind-for-SCENE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http://www.eweek.com/small-business/businesses-texting-grows-more-widespread.html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https://www.linkedin.com/pulse/45-interesting-text-marketing-statistics-peter-davis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http://blog.hubspot.com/blog/tabid/6307/bid/24082/9-Amazing-Mobile-Marketing-Statistics-Every-Marketer-Should-Know.aspx</a:t>
            </a:r>
          </a:p>
          <a:p>
            <a:pPr marL="0" indent="0" defTabSz="896111">
              <a:buSzTx/>
              <a:buNone/>
              <a:defRPr sz="784">
                <a:solidFill>
                  <a:srgbClr val="4C4C4C"/>
                </a:solidFill>
              </a:defRPr>
            </a:pPr>
          </a:p>
          <a:p>
            <a:pPr marL="0" indent="0" defTabSz="896111">
              <a:buSzTx/>
              <a:buNone/>
              <a:defRPr sz="784">
                <a:solidFill>
                  <a:srgbClr val="4C4C4C"/>
                </a:solidFill>
              </a:defRPr>
            </a:pPr>
          </a:p>
          <a:p>
            <a:pPr marL="0" indent="0" algn="ctr" defTabSz="896111">
              <a:spcBef>
                <a:spcPts val="100"/>
              </a:spcBef>
              <a:buSzTx/>
              <a:buNone/>
              <a:defRPr b="1" sz="784">
                <a:solidFill>
                  <a:srgbClr val="4C4C4C"/>
                </a:solidFill>
              </a:defRPr>
            </a:pPr>
            <a:r>
              <a:t>SMS Coupon Facts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http://www.vibes.com/resources/2016-mobile-consumer-report/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http://www.emarketer.com/Article/Marketers-Boost-Efforts-Reach-Coupon-Clippers-via-Mobile/1012488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http://www.emarketer.com/Article/Online-Discounts-vs-Free-Shipping-Battle-of-Ages/1011219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http://www.scanlife.com/trend-reports/consumer-behavior-preferences-infographic-2016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http://www.emarketer.com/Article/Majority-of-US-Internet-Users-Will-Redeem-Digital-Coupons-2013/1010313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http://pointofsale.com/Success-stories/Study-Shows-ROI-for-Mobile-Coupon-Redemption.html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http://www.jacobsclevenger.com/blog/10-amazing-sms-marketing-facts-and-stats/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http://www.forbes.com/sites/cherylsnappconner/2013/11/12/fifty-essential-mobile-marketing-facts/#5797d4387b7e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http://www.statista.com/statistics/275670/adult-mobile-coupon-users-in-the-united-states/</a:t>
            </a:r>
          </a:p>
          <a:p>
            <a:pPr marL="336042" indent="-336042" defTabSz="896111">
              <a:spcBef>
                <a:spcPts val="100"/>
              </a:spcBef>
              <a:defRPr sz="784">
                <a:solidFill>
                  <a:srgbClr val="4C4C4C"/>
                </a:solidFill>
              </a:defRPr>
            </a:pPr>
            <a:r>
              <a:t>http://codebroker.com/mobile-engagement-platform/2014-mobile-facts/</a:t>
            </a:r>
          </a:p>
        </p:txBody>
      </p:sp>
      <p:pic>
        <p:nvPicPr>
          <p:cNvPr id="134" name="digitaljetstreamlogovecto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04536" y="6342917"/>
            <a:ext cx="2534928" cy="37231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Museo Sans Cyrl 300"/>
            <a:ea typeface="Museo Sans Cyrl 300"/>
            <a:cs typeface="Museo Sans Cyrl 300"/>
            <a:sym typeface="Museo Sans Cyrl 300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Museo Sans Cyrl 300"/>
            <a:ea typeface="Museo Sans Cyrl 300"/>
            <a:cs typeface="Museo Sans Cyrl 300"/>
            <a:sym typeface="Museo Sans Cyrl 300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Museo Sans Cyrl 300"/>
            <a:ea typeface="Museo Sans Cyrl 300"/>
            <a:cs typeface="Museo Sans Cyrl 300"/>
            <a:sym typeface="Museo Sans Cyrl 300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Museo Sans Cyrl 300"/>
            <a:ea typeface="Museo Sans Cyrl 300"/>
            <a:cs typeface="Museo Sans Cyrl 300"/>
            <a:sym typeface="Museo Sans Cyrl 300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